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34" r:id="rId7"/>
    <p:sldId id="272" r:id="rId8"/>
    <p:sldId id="349" r:id="rId9"/>
    <p:sldId id="373" r:id="rId10"/>
    <p:sldId id="400" r:id="rId11"/>
    <p:sldId id="402" r:id="rId12"/>
    <p:sldId id="260" r:id="rId13"/>
    <p:sldId id="336" r:id="rId14"/>
    <p:sldId id="338" r:id="rId15"/>
    <p:sldId id="339" r:id="rId16"/>
    <p:sldId id="340" r:id="rId17"/>
    <p:sldId id="344" r:id="rId18"/>
    <p:sldId id="346" r:id="rId19"/>
    <p:sldId id="343" r:id="rId20"/>
    <p:sldId id="347" r:id="rId21"/>
    <p:sldId id="342" r:id="rId22"/>
    <p:sldId id="345" r:id="rId23"/>
    <p:sldId id="341" r:id="rId24"/>
    <p:sldId id="348" r:id="rId25"/>
    <p:sldId id="335" r:id="rId26"/>
    <p:sldId id="327" r:id="rId27"/>
    <p:sldId id="328" r:id="rId28"/>
    <p:sldId id="331" r:id="rId29"/>
    <p:sldId id="329" r:id="rId30"/>
    <p:sldId id="351" r:id="rId31"/>
    <p:sldId id="332" r:id="rId32"/>
    <p:sldId id="330" r:id="rId33"/>
    <p:sldId id="333" r:id="rId34"/>
    <p:sldId id="374" r:id="rId35"/>
    <p:sldId id="274" r:id="rId36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6339"/>
    <a:srgbClr val="D0A793"/>
    <a:srgbClr val="D4B5B2"/>
    <a:srgbClr val="2E3F55"/>
    <a:srgbClr val="EFE6DD"/>
    <a:srgbClr val="7F7D7E"/>
    <a:srgbClr val="CECCCF"/>
    <a:srgbClr val="ECE1DB"/>
    <a:srgbClr val="E6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73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DD44-F234-45CD-A068-3D40607DEF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shantouliu.site/" TargetMode="Externa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hyperlink" Target="http://www.shantouliu.site" TargetMode="External"/><Relationship Id="rId4" Type="http://schemas.openxmlformats.org/officeDocument/2006/relationships/hyperlink" Target="http://www.shantouliu.site/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image" Target="../media/image1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github.com/22wjLiu/Student-club-management-system" TargetMode="External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3" Type="http://schemas.openxmlformats.org/officeDocument/2006/relationships/notesSlide" Target="../notesSlides/notesSlide31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tags" Target="../tags/tag14.xml"/><Relationship Id="rId29" Type="http://schemas.openxmlformats.org/officeDocument/2006/relationships/tags" Target="../tags/tag40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3" Type="http://schemas.openxmlformats.org/officeDocument/2006/relationships/notesSlide" Target="../notesSlides/notesSlide32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72.xml"/><Relationship Id="rId30" Type="http://schemas.openxmlformats.org/officeDocument/2006/relationships/tags" Target="../tags/tag71.xml"/><Relationship Id="rId3" Type="http://schemas.openxmlformats.org/officeDocument/2006/relationships/tags" Target="../tags/tag44.xml"/><Relationship Id="rId29" Type="http://schemas.openxmlformats.org/officeDocument/2006/relationships/tags" Target="../tags/tag70.xml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tags" Target="../tags/tag67.xml"/><Relationship Id="rId25" Type="http://schemas.openxmlformats.org/officeDocument/2006/relationships/tags" Target="../tags/tag66.xml"/><Relationship Id="rId24" Type="http://schemas.openxmlformats.org/officeDocument/2006/relationships/tags" Target="../tags/tag65.xml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docs.qq.com/doc/DZGhQbEdIWVRidHFl&#13;" TargetMode="Externa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9993672" y="2964606"/>
            <a:ext cx="2198329" cy="3893394"/>
          </a:xfrm>
          <a:custGeom>
            <a:avLst/>
            <a:gdLst>
              <a:gd name="connsiteX0" fmla="*/ 2198329 w 2198329"/>
              <a:gd name="connsiteY0" fmla="*/ 0 h 3893394"/>
              <a:gd name="connsiteX1" fmla="*/ 2198329 w 2198329"/>
              <a:gd name="connsiteY1" fmla="*/ 3893394 h 3893394"/>
              <a:gd name="connsiteX2" fmla="*/ 0 w 2198329"/>
              <a:gd name="connsiteY2" fmla="*/ 3893394 h 3893394"/>
              <a:gd name="connsiteX3" fmla="*/ 35142 w 2198329"/>
              <a:gd name="connsiteY3" fmla="*/ 3797340 h 3893394"/>
              <a:gd name="connsiteX4" fmla="*/ 1060409 w 2198329"/>
              <a:gd name="connsiteY4" fmla="*/ 1830914 h 3893394"/>
              <a:gd name="connsiteX5" fmla="*/ 2183125 w 2198329"/>
              <a:gd name="connsiteY5" fmla="*/ 16110 h 3893394"/>
              <a:gd name="connsiteX6" fmla="*/ 2198329 w 2198329"/>
              <a:gd name="connsiteY6" fmla="*/ 0 h 389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329" h="3893394">
                <a:moveTo>
                  <a:pt x="2198329" y="0"/>
                </a:moveTo>
                <a:lnTo>
                  <a:pt x="2198329" y="3893394"/>
                </a:lnTo>
                <a:lnTo>
                  <a:pt x="0" y="3893394"/>
                </a:lnTo>
                <a:lnTo>
                  <a:pt x="35142" y="3797340"/>
                </a:lnTo>
                <a:cubicBezTo>
                  <a:pt x="238825" y="3265353"/>
                  <a:pt x="678139" y="2429508"/>
                  <a:pt x="1060409" y="1830914"/>
                </a:cubicBezTo>
                <a:cubicBezTo>
                  <a:pt x="1360764" y="1360591"/>
                  <a:pt x="1823593" y="417252"/>
                  <a:pt x="2183125" y="16110"/>
                </a:cubicBezTo>
                <a:lnTo>
                  <a:pt x="2198329" y="0"/>
                </a:lnTo>
                <a:close/>
              </a:path>
            </a:pathLst>
          </a:custGeom>
          <a:solidFill>
            <a:srgbClr val="AE6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2227226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131976" y="2004988"/>
            <a:ext cx="857412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大学社团会议与管理系统</a:t>
            </a:r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33864" y="4289145"/>
            <a:ext cx="6096000" cy="681822"/>
            <a:chOff x="2333864" y="4073245"/>
            <a:chExt cx="6096000" cy="681822"/>
          </a:xfrm>
        </p:grpSpPr>
        <p:sp>
          <p:nvSpPr>
            <p:cNvPr id="52" name="矩形 51"/>
            <p:cNvSpPr/>
            <p:nvPr/>
          </p:nvSpPr>
          <p:spPr>
            <a:xfrm>
              <a:off x="2333864" y="4073245"/>
              <a:ext cx="6096000" cy="6451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zh-CN" altLang="en-US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r>
                <a:rPr lang="zh-CN" alt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小组：第七小组</a:t>
              </a:r>
              <a:endParaRPr lang="zh-CN" altLang="en-US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2436948" y="4755067"/>
              <a:ext cx="22172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318982" y="378394"/>
            <a:ext cx="1301567" cy="1316029"/>
            <a:chOff x="318982" y="378394"/>
            <a:chExt cx="1301567" cy="1316029"/>
          </a:xfrm>
        </p:grpSpPr>
        <p:sp>
          <p:nvSpPr>
            <p:cNvPr id="49" name="椭圆 48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30713" y="1775320"/>
              <a:ext cx="3330575" cy="3307361"/>
              <a:chOff x="4430713" y="1775320"/>
              <a:chExt cx="3330575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GRADUATION  DEFENSE 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30713" y="2859900"/>
                <a:ext cx="3330575" cy="10267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 02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3600" b="1" dirty="0">
                    <a:solidFill>
                      <a:srgbClr val="AE6339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项目功能</a:t>
                </a:r>
                <a:endParaRPr lang="zh-CN" altLang="en-US" sz="3600" b="1" dirty="0">
                  <a:solidFill>
                    <a:srgbClr val="AE6339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hlinkClick r:id="rId1"/>
          </p:cNvPr>
          <p:cNvSpPr txBox="1"/>
          <p:nvPr/>
        </p:nvSpPr>
        <p:spPr>
          <a:xfrm>
            <a:off x="4602021" y="5736063"/>
            <a:ext cx="286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在线网页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1"/>
              </a:rPr>
              <a:t>http://www.shantouliu.site/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登录注册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31" y="1872469"/>
            <a:ext cx="5508152" cy="3279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431" y="705276"/>
            <a:ext cx="575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提供基本的登录注册功能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注册时通过邮箱发送验证码验证邮箱有效性</a:t>
            </a:r>
            <a:endParaRPr lang="zh-CN" altLang="en-US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2469"/>
            <a:ext cx="5524093" cy="3279795"/>
          </a:xfrm>
          <a:prstGeom prst="rect">
            <a:avLst/>
          </a:prstGeom>
        </p:spPr>
      </p:pic>
      <p:sp>
        <p:nvSpPr>
          <p:cNvPr id="4" name="文本框 3">
            <a:hlinkClick r:id="rId4"/>
          </p:cNvPr>
          <p:cNvSpPr txBox="1"/>
          <p:nvPr/>
        </p:nvSpPr>
        <p:spPr>
          <a:xfrm>
            <a:off x="6984365" y="245804"/>
            <a:ext cx="3111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项目部署网址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http://www.shantouliu.site/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7916" y="2224071"/>
            <a:ext cx="4059350" cy="3889857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阅览社团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6494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展示各类社团以及社团各类信息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美观直白的页面利于用户快速找到自己心仪的社团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30" y="2224071"/>
            <a:ext cx="4059350" cy="3889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17" y="2224073"/>
            <a:ext cx="4059350" cy="3889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我的社团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6494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展示加入</a:t>
            </a:r>
            <a:r>
              <a:rPr lang="en-US" altLang="zh-CN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管理社团列表与相关信息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4715" y="705485"/>
            <a:ext cx="9210040" cy="5407660"/>
            <a:chOff x="1511" y="1847"/>
            <a:chExt cx="14504" cy="85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 t="5628" b="15785"/>
            <a:stretch>
              <a:fillRect/>
            </a:stretch>
          </p:blipFill>
          <p:spPr>
            <a:xfrm>
              <a:off x="11009" y="1847"/>
              <a:ext cx="5007" cy="851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" y="3345"/>
              <a:ext cx="8504" cy="48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583" y="1413077"/>
            <a:ext cx="5400000" cy="5174530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个人中心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6494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展示个人信息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用户可以修改个人信息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5786" b="15981"/>
          <a:stretch>
            <a:fillRect/>
          </a:stretch>
        </p:blipFill>
        <p:spPr>
          <a:xfrm>
            <a:off x="6457950" y="1180465"/>
            <a:ext cx="3194092" cy="540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成员管理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29" y="705276"/>
            <a:ext cx="1028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管理员能够管理所属社团的成员信息，包括添加、删除、查询或修改成员角色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4"/>
            <a:ext cx="8150881" cy="3901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社团信息管理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84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管理员能够新增社团、删除</a:t>
            </a:r>
            <a:r>
              <a:rPr lang="en-US" altLang="zh-CN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修改已有社团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8" y="2212542"/>
            <a:ext cx="8150883" cy="3901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活动管理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84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管理员能够申请社团活动，交由系统管理员审核，审核通过后活动发布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5"/>
            <a:ext cx="8150881" cy="39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公告管理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84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管理员能够查询、创建、修改或删除社团公告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4"/>
            <a:ext cx="8150881" cy="39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费用管理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10460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社团管理员能够管理所属社团的费用信息，包括创建、删除、修改和查询费用记录等操作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6"/>
            <a:ext cx="8150881" cy="39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715" y="461736"/>
            <a:ext cx="25864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2299608" y="1657700"/>
            <a:ext cx="2586445" cy="891540"/>
            <a:chOff x="2151018" y="1427830"/>
            <a:chExt cx="2586445" cy="891540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2299064" y="1427830"/>
              <a:ext cx="2438399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01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项目概述</a:t>
              </a:r>
              <a:endPara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2299519" y="3307799"/>
            <a:ext cx="2586445" cy="891540"/>
            <a:chOff x="2151018" y="1427830"/>
            <a:chExt cx="2586445" cy="891540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2299064" y="1427830"/>
              <a:ext cx="2438399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03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页面展示</a:t>
              </a:r>
              <a:endPara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682182" y="5214802"/>
            <a:ext cx="1301567" cy="1316029"/>
            <a:chOff x="318982" y="378394"/>
            <a:chExt cx="1301567" cy="1316029"/>
          </a:xfrm>
        </p:grpSpPr>
        <p:sp>
          <p:nvSpPr>
            <p:cNvPr id="25" name="椭圆 24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6096000" y="1657700"/>
            <a:ext cx="2586445" cy="891540"/>
            <a:chOff x="2151018" y="1427830"/>
            <a:chExt cx="2586445" cy="891540"/>
          </a:xfrm>
        </p:grpSpPr>
        <p:sp>
          <p:nvSpPr>
            <p:cNvPr id="7" name="矩形 6"/>
            <p:cNvSpPr/>
            <p:nvPr>
              <p:custDataLst>
                <p:tags r:id="rId9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2299064" y="1427830"/>
              <a:ext cx="2438399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02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项目功能</a:t>
              </a:r>
              <a:endPara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6096000" y="3307799"/>
            <a:ext cx="2586445" cy="891540"/>
            <a:chOff x="2151018" y="1427830"/>
            <a:chExt cx="2586445" cy="891540"/>
          </a:xfrm>
        </p:grpSpPr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2299064" y="1427830"/>
              <a:ext cx="2438399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04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8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项目分工</a:t>
              </a:r>
              <a:endPara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管理员管理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84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系统管理员能够增加</a:t>
            </a:r>
            <a:r>
              <a:rPr lang="en-US" altLang="zh-CN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移除</a:t>
            </a:r>
            <a:r>
              <a:rPr lang="en-US" altLang="zh-CN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禁用社团管理员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4"/>
            <a:ext cx="8150882" cy="3901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704" y="2212541"/>
            <a:ext cx="4071380" cy="3901385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69" y="2212540"/>
            <a:ext cx="4071380" cy="390138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在线会议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6494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社团管理员能够通过管理后台发布在线会议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社团成员能够加入社团在线会议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969" y="2212540"/>
            <a:ext cx="4071380" cy="39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会议管理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9430" y="705276"/>
            <a:ext cx="848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管理员功能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管理员能够创建、删除、修改或查询会议</a:t>
            </a:r>
            <a:endParaRPr lang="en-US" altLang="zh-CN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9" y="2212544"/>
            <a:ext cx="8150882" cy="3901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30713" y="1775320"/>
              <a:ext cx="3330575" cy="3307361"/>
              <a:chOff x="4430713" y="1775320"/>
              <a:chExt cx="3330575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GRADUATION  DEFENSE 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430713" y="2859900"/>
                <a:ext cx="3330575" cy="10267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 03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3600" b="1" dirty="0">
                    <a:solidFill>
                      <a:srgbClr val="AE6339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页面展示</a:t>
                </a:r>
                <a:endParaRPr lang="zh-CN" altLang="en-US" sz="3600" b="1" dirty="0">
                  <a:solidFill>
                    <a:srgbClr val="AE6339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3742690" cy="460375"/>
            <a:chOff x="182880" y="99919"/>
            <a:chExt cx="3742690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35680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页面展示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游客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pic>
        <p:nvPicPr>
          <p:cNvPr id="6" name="图片 5" descr="图形用户界面, 网站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49" y="245969"/>
            <a:ext cx="5760000" cy="343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27935" y="706344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首页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2880" y="5757780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登录注册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3683969"/>
            <a:ext cx="5738140" cy="2942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社团公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188666"/>
            <a:ext cx="5760000" cy="3437939"/>
          </a:xfrm>
          <a:prstGeom prst="rect">
            <a:avLst/>
          </a:prstGeom>
        </p:spPr>
      </p:pic>
      <p:pic>
        <p:nvPicPr>
          <p:cNvPr id="5" name="图片 4" descr="社团列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49" y="245702"/>
            <a:ext cx="5760000" cy="343826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2880" y="245969"/>
            <a:ext cx="3742690" cy="460375"/>
            <a:chOff x="182880" y="99919"/>
            <a:chExt cx="3742690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35680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页面展示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游客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527935" y="706344"/>
            <a:ext cx="356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社团列表</a:t>
            </a:r>
            <a:endParaRPr lang="en-US" altLang="zh-CN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2880" y="5757780"/>
            <a:ext cx="356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社团公告</a:t>
            </a:r>
            <a:endParaRPr lang="en-US" altLang="zh-CN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748" y="245702"/>
            <a:ext cx="5684873" cy="31832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4" y="1923457"/>
            <a:ext cx="4142444" cy="460737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2880" y="245969"/>
            <a:ext cx="3742690" cy="461665"/>
            <a:chOff x="182880" y="99919"/>
            <a:chExt cx="3742690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356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页面展示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社团信息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527935" y="706344"/>
            <a:ext cx="356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留言区</a:t>
            </a:r>
            <a:endParaRPr lang="en-US" altLang="zh-CN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8680" y="5757780"/>
            <a:ext cx="356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社团详情</a:t>
            </a:r>
            <a:endParaRPr lang="en-US" altLang="zh-CN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个人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188666"/>
            <a:ext cx="5760000" cy="3438079"/>
          </a:xfrm>
          <a:prstGeom prst="rect">
            <a:avLst/>
          </a:prstGeom>
        </p:spPr>
      </p:pic>
      <p:pic>
        <p:nvPicPr>
          <p:cNvPr id="4" name="图片 3" descr="我的社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49" y="245969"/>
            <a:ext cx="5760000" cy="343836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2880" y="245969"/>
            <a:ext cx="3742690" cy="460375"/>
            <a:chOff x="182880" y="99919"/>
            <a:chExt cx="3742690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35680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页面展示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一般用户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527935" y="706344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我的社团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2880" y="5757780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个人中心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社团管理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199686"/>
            <a:ext cx="5760000" cy="3438055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49" y="246335"/>
            <a:ext cx="5760000" cy="343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2880" y="245969"/>
            <a:ext cx="3742690" cy="461665"/>
            <a:chOff x="182880" y="99919"/>
            <a:chExt cx="3742690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356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页面展示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——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管理员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527935" y="706344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系统管理员后台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2880" y="5757780"/>
            <a:ext cx="3568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社团管理员后台</a:t>
            </a:r>
            <a:endParaRPr lang="zh-CN" altLang="en-US" sz="24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GRADUATION  DEFNSE 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20" y="2859614"/>
                <a:ext cx="2804161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 04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3600" b="1" dirty="0">
                    <a:solidFill>
                      <a:srgbClr val="AE6339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项目分工</a:t>
                </a:r>
                <a:endParaRPr lang="en-US" altLang="zh-CN" sz="3600" b="1" dirty="0">
                  <a:solidFill>
                    <a:srgbClr val="AE6339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GRADUATION  DEFENSE 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19" y="2859613"/>
                <a:ext cx="2804161" cy="113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 01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3600" b="1" dirty="0">
                    <a:solidFill>
                      <a:srgbClr val="AE6339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项目概述</a:t>
                </a:r>
                <a:endParaRPr lang="zh-CN" altLang="en-US" sz="3600" b="1" dirty="0">
                  <a:solidFill>
                    <a:srgbClr val="AE6339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94" y="1614429"/>
            <a:ext cx="7262212" cy="491640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1" name="文本框 10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代码托管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69431" y="705276"/>
            <a:ext cx="575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0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代码托管平台</a:t>
            </a:r>
            <a:endParaRPr lang="zh-CN" altLang="en-US" sz="2000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hlinkClick r:id="rId3"/>
          </p:cNvPr>
          <p:cNvSpPr txBox="1"/>
          <p:nvPr/>
        </p:nvSpPr>
        <p:spPr>
          <a:xfrm>
            <a:off x="381356" y="1105386"/>
            <a:ext cx="632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https://github.com/22wjLiu/Student-club-management-system</a:t>
            </a:r>
            <a:endParaRPr lang="zh-CN" altLang="en-US" b="1" dirty="0">
              <a:solidFill>
                <a:srgbClr val="2E3F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成员项目代码分工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1687394" y="1196509"/>
            <a:ext cx="3527425" cy="768350"/>
            <a:chOff x="2151018" y="1557934"/>
            <a:chExt cx="3527425" cy="76835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2298973" y="1557934"/>
              <a:ext cx="337947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刘万佳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前端、后端、数据库设计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1687123" y="2276909"/>
            <a:ext cx="2767693" cy="768350"/>
            <a:chOff x="2151018" y="1557934"/>
            <a:chExt cx="2767693" cy="768350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陈铓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8"/>
            </p:custDataLst>
          </p:nvPr>
        </p:nvGrpSpPr>
        <p:grpSpPr>
          <a:xfrm>
            <a:off x="4830644" y="2276909"/>
            <a:ext cx="2767693" cy="768350"/>
            <a:chOff x="2151018" y="1557934"/>
            <a:chExt cx="2767693" cy="76835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廖家立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7977524" y="2276909"/>
            <a:ext cx="2767693" cy="768350"/>
            <a:chOff x="2151018" y="1557934"/>
            <a:chExt cx="2767693" cy="768350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廖鑫昊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后端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4"/>
            </p:custDataLst>
          </p:nvPr>
        </p:nvGrpSpPr>
        <p:grpSpPr>
          <a:xfrm>
            <a:off x="1687123" y="3463951"/>
            <a:ext cx="2767693" cy="768350"/>
            <a:chOff x="2151018" y="1557934"/>
            <a:chExt cx="2767693" cy="768350"/>
          </a:xfrm>
        </p:grpSpPr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6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林银荣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7"/>
            </p:custDataLst>
          </p:nvPr>
        </p:nvGrpSpPr>
        <p:grpSpPr>
          <a:xfrm>
            <a:off x="4830644" y="3469780"/>
            <a:ext cx="2767693" cy="768350"/>
            <a:chOff x="2151018" y="1557934"/>
            <a:chExt cx="2767693" cy="768350"/>
          </a:xfrm>
        </p:grpSpPr>
        <p:sp>
          <p:nvSpPr>
            <p:cNvPr id="25" name="矩形 24"/>
            <p:cNvSpPr/>
            <p:nvPr>
              <p:custDataLst>
                <p:tags r:id="rId18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苏嘉添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7977524" y="3463951"/>
            <a:ext cx="2767693" cy="768350"/>
            <a:chOff x="2151018" y="1557934"/>
            <a:chExt cx="2767693" cy="768350"/>
          </a:xfrm>
        </p:grpSpPr>
        <p:sp>
          <p:nvSpPr>
            <p:cNvPr id="28" name="矩形 27"/>
            <p:cNvSpPr/>
            <p:nvPr>
              <p:custDataLst>
                <p:tags r:id="rId21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22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汤伟</a:t>
              </a:r>
              <a:endParaRPr lang="zh-CN" altLang="en-US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23"/>
            </p:custDataLst>
          </p:nvPr>
        </p:nvGrpSpPr>
        <p:grpSpPr>
          <a:xfrm>
            <a:off x="1687123" y="4625630"/>
            <a:ext cx="2767693" cy="769441"/>
            <a:chOff x="2151018" y="1557934"/>
            <a:chExt cx="2767693" cy="769441"/>
          </a:xfrm>
        </p:grpSpPr>
        <p:sp>
          <p:nvSpPr>
            <p:cNvPr id="31" name="矩形 30"/>
            <p:cNvSpPr/>
            <p:nvPr>
              <p:custDataLst>
                <p:tags r:id="rId24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25"/>
              </p:custDataLst>
            </p:nvPr>
          </p:nvSpPr>
          <p:spPr>
            <a:xfrm>
              <a:off x="2299065" y="1557934"/>
              <a:ext cx="26196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吴晓天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管理后台前端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26"/>
            </p:custDataLst>
          </p:nvPr>
        </p:nvGrpSpPr>
        <p:grpSpPr>
          <a:xfrm>
            <a:off x="4830644" y="4625630"/>
            <a:ext cx="2767693" cy="768350"/>
            <a:chOff x="2151018" y="1557934"/>
            <a:chExt cx="2767693" cy="768350"/>
          </a:xfrm>
        </p:grpSpPr>
        <p:sp>
          <p:nvSpPr>
            <p:cNvPr id="34" name="矩形 33"/>
            <p:cNvSpPr/>
            <p:nvPr>
              <p:custDataLst>
                <p:tags r:id="rId27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王子意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前台前端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9"/>
            </p:custDataLst>
          </p:nvPr>
        </p:nvGrpSpPr>
        <p:grpSpPr>
          <a:xfrm>
            <a:off x="7977524" y="4625630"/>
            <a:ext cx="2767693" cy="768350"/>
            <a:chOff x="2151018" y="1557934"/>
            <a:chExt cx="2767693" cy="768350"/>
          </a:xfrm>
        </p:grpSpPr>
        <p:sp>
          <p:nvSpPr>
            <p:cNvPr id="37" name="矩形 36"/>
            <p:cNvSpPr/>
            <p:nvPr>
              <p:custDataLst>
                <p:tags r:id="rId30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>
              <p:custDataLst>
                <p:tags r:id="rId31"/>
              </p:custDataLst>
            </p:nvPr>
          </p:nvSpPr>
          <p:spPr>
            <a:xfrm>
              <a:off x="2299065" y="1557934"/>
              <a:ext cx="261964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钟嘉骏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22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网页设计</a:t>
              </a:r>
              <a:endParaRPr lang="zh-CN" altLang="en-US" sz="22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成员项目报告分工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1687394" y="1196509"/>
            <a:ext cx="2767693" cy="732420"/>
            <a:chOff x="2151018" y="1557934"/>
            <a:chExt cx="2767693" cy="73242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刘万佳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接口文档、文档整合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1687123" y="2276909"/>
            <a:ext cx="2912110" cy="732420"/>
            <a:chOff x="2151018" y="1557934"/>
            <a:chExt cx="2912110" cy="732420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2298973" y="1557934"/>
              <a:ext cx="276415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陈铓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引言、用例图、用例说明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8"/>
            </p:custDataLst>
          </p:nvPr>
        </p:nvGrpSpPr>
        <p:grpSpPr>
          <a:xfrm>
            <a:off x="4830644" y="2276909"/>
            <a:ext cx="2767693" cy="732420"/>
            <a:chOff x="2151018" y="1557934"/>
            <a:chExt cx="2767693" cy="73242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廖家立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类图、活动图设计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7977524" y="2276909"/>
            <a:ext cx="2767693" cy="732420"/>
            <a:chOff x="2151018" y="1557934"/>
            <a:chExt cx="2767693" cy="732420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廖鑫昊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类图、活动图设计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4"/>
            </p:custDataLst>
          </p:nvPr>
        </p:nvGrpSpPr>
        <p:grpSpPr>
          <a:xfrm>
            <a:off x="1687123" y="3463951"/>
            <a:ext cx="2767693" cy="732420"/>
            <a:chOff x="2151018" y="1557934"/>
            <a:chExt cx="2767693" cy="732420"/>
          </a:xfrm>
        </p:grpSpPr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6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林银荣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类图、活动图设计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7"/>
            </p:custDataLst>
          </p:nvPr>
        </p:nvGrpSpPr>
        <p:grpSpPr>
          <a:xfrm>
            <a:off x="4830644" y="3469780"/>
            <a:ext cx="3271520" cy="732420"/>
            <a:chOff x="2151018" y="1557934"/>
            <a:chExt cx="3271520" cy="732420"/>
          </a:xfrm>
        </p:grpSpPr>
        <p:sp>
          <p:nvSpPr>
            <p:cNvPr id="25" name="矩形 24"/>
            <p:cNvSpPr/>
            <p:nvPr>
              <p:custDataLst>
                <p:tags r:id="rId18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2298973" y="1557934"/>
              <a:ext cx="3123565" cy="6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苏嘉添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sz="1700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用例图、用例说明、</a:t>
              </a:r>
              <a:r>
                <a:rPr lang="zh-CN" altLang="en-US" sz="1700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需求分析</a:t>
              </a:r>
              <a:endParaRPr lang="zh-CN" altLang="en-US" sz="17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0"/>
            </p:custDataLst>
          </p:nvPr>
        </p:nvGrpSpPr>
        <p:grpSpPr>
          <a:xfrm>
            <a:off x="7977524" y="3463951"/>
            <a:ext cx="2767693" cy="732420"/>
            <a:chOff x="2151018" y="1557934"/>
            <a:chExt cx="2767693" cy="732420"/>
          </a:xfrm>
        </p:grpSpPr>
        <p:sp>
          <p:nvSpPr>
            <p:cNvPr id="28" name="矩形 27"/>
            <p:cNvSpPr/>
            <p:nvPr>
              <p:custDataLst>
                <p:tags r:id="rId21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22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汤伟</a:t>
              </a:r>
              <a:endParaRPr lang="zh-CN" altLang="en-US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时序图设计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23"/>
            </p:custDataLst>
          </p:nvPr>
        </p:nvGrpSpPr>
        <p:grpSpPr>
          <a:xfrm>
            <a:off x="1687123" y="4625630"/>
            <a:ext cx="2767693" cy="732420"/>
            <a:chOff x="2151018" y="1557934"/>
            <a:chExt cx="2767693" cy="732420"/>
          </a:xfrm>
        </p:grpSpPr>
        <p:sp>
          <p:nvSpPr>
            <p:cNvPr id="31" name="矩形 30"/>
            <p:cNvSpPr/>
            <p:nvPr>
              <p:custDataLst>
                <p:tags r:id="rId24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25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吴晓天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en-US" altLang="zh-CN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PPT</a:t>
              </a:r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、项目测试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26"/>
            </p:custDataLst>
          </p:nvPr>
        </p:nvGrpSpPr>
        <p:grpSpPr>
          <a:xfrm>
            <a:off x="4830644" y="4625630"/>
            <a:ext cx="2767693" cy="732420"/>
            <a:chOff x="2151018" y="1557934"/>
            <a:chExt cx="2767693" cy="732420"/>
          </a:xfrm>
        </p:grpSpPr>
        <p:sp>
          <p:nvSpPr>
            <p:cNvPr id="34" name="矩形 33"/>
            <p:cNvSpPr/>
            <p:nvPr>
              <p:custDataLst>
                <p:tags r:id="rId27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王子意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时序图设计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9"/>
            </p:custDataLst>
          </p:nvPr>
        </p:nvGrpSpPr>
        <p:grpSpPr>
          <a:xfrm>
            <a:off x="7977524" y="4625630"/>
            <a:ext cx="2767693" cy="732420"/>
            <a:chOff x="2151018" y="1557934"/>
            <a:chExt cx="2767693" cy="732420"/>
          </a:xfrm>
        </p:grpSpPr>
        <p:sp>
          <p:nvSpPr>
            <p:cNvPr id="37" name="矩形 36"/>
            <p:cNvSpPr/>
            <p:nvPr>
              <p:custDataLst>
                <p:tags r:id="rId30"/>
              </p:custDataLst>
            </p:nvPr>
          </p:nvSpPr>
          <p:spPr>
            <a:xfrm>
              <a:off x="2151018" y="1557934"/>
              <a:ext cx="148046" cy="732420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>
              <p:custDataLst>
                <p:tags r:id="rId31"/>
              </p:custDataLst>
            </p:nvPr>
          </p:nvSpPr>
          <p:spPr>
            <a:xfrm>
              <a:off x="2299065" y="1557934"/>
              <a:ext cx="26196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钟嘉骏</a:t>
              </a:r>
              <a:endParaRPr lang="en-US" altLang="zh-CN" sz="2200" b="1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r>
                <a:rPr lang="zh-CN" altLang="en-US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会议记录</a:t>
              </a:r>
              <a:endPara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9993672" y="2964606"/>
            <a:ext cx="2198329" cy="3893394"/>
          </a:xfrm>
          <a:custGeom>
            <a:avLst/>
            <a:gdLst>
              <a:gd name="connsiteX0" fmla="*/ 2198329 w 2198329"/>
              <a:gd name="connsiteY0" fmla="*/ 0 h 3893394"/>
              <a:gd name="connsiteX1" fmla="*/ 2198329 w 2198329"/>
              <a:gd name="connsiteY1" fmla="*/ 3893394 h 3893394"/>
              <a:gd name="connsiteX2" fmla="*/ 0 w 2198329"/>
              <a:gd name="connsiteY2" fmla="*/ 3893394 h 3893394"/>
              <a:gd name="connsiteX3" fmla="*/ 35142 w 2198329"/>
              <a:gd name="connsiteY3" fmla="*/ 3797340 h 3893394"/>
              <a:gd name="connsiteX4" fmla="*/ 1060409 w 2198329"/>
              <a:gd name="connsiteY4" fmla="*/ 1830914 h 3893394"/>
              <a:gd name="connsiteX5" fmla="*/ 2183125 w 2198329"/>
              <a:gd name="connsiteY5" fmla="*/ 16110 h 3893394"/>
              <a:gd name="connsiteX6" fmla="*/ 2198329 w 2198329"/>
              <a:gd name="connsiteY6" fmla="*/ 0 h 389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329" h="3893394">
                <a:moveTo>
                  <a:pt x="2198329" y="0"/>
                </a:moveTo>
                <a:lnTo>
                  <a:pt x="2198329" y="3893394"/>
                </a:lnTo>
                <a:lnTo>
                  <a:pt x="0" y="3893394"/>
                </a:lnTo>
                <a:lnTo>
                  <a:pt x="35142" y="3797340"/>
                </a:lnTo>
                <a:cubicBezTo>
                  <a:pt x="238825" y="3265353"/>
                  <a:pt x="678139" y="2429508"/>
                  <a:pt x="1060409" y="1830914"/>
                </a:cubicBezTo>
                <a:cubicBezTo>
                  <a:pt x="1360764" y="1360591"/>
                  <a:pt x="1823593" y="417252"/>
                  <a:pt x="2183125" y="16110"/>
                </a:cubicBezTo>
                <a:lnTo>
                  <a:pt x="2198329" y="0"/>
                </a:lnTo>
                <a:close/>
              </a:path>
            </a:pathLst>
          </a:custGeom>
          <a:solidFill>
            <a:srgbClr val="AE6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2227226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633627" y="2352333"/>
            <a:ext cx="100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</a:t>
            </a:r>
            <a:r>
              <a:rPr lang="en-US" altLang="zh-CN" sz="5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watching </a:t>
            </a:r>
            <a:endParaRPr lang="zh-CN" altLang="en-US" sz="6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11184" y="4167116"/>
            <a:ext cx="232032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By</a:t>
            </a:r>
            <a:r>
              <a:rPr lang="zh-CN" alt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第七小组</a:t>
            </a:r>
            <a:endParaRPr lang="zh-CN" alt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853613" y="4631133"/>
            <a:ext cx="22172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18982" y="378394"/>
            <a:ext cx="1301567" cy="1316029"/>
            <a:chOff x="318982" y="378394"/>
            <a:chExt cx="1301567" cy="1316029"/>
          </a:xfrm>
        </p:grpSpPr>
        <p:sp>
          <p:nvSpPr>
            <p:cNvPr id="49" name="椭圆 48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1665"/>
            <a:chOff x="182880" y="99919"/>
            <a:chExt cx="5408295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主要技术栈</a:t>
              </a:r>
              <a:endParaRPr lang="en-US" altLang="zh-CN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pic>
        <p:nvPicPr>
          <p:cNvPr id="4" name="图片 3" descr="未命名-技术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30" y="180658"/>
            <a:ext cx="5641340" cy="649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用户类型及功能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70" y="245745"/>
            <a:ext cx="4772660" cy="652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1665"/>
            <a:chOff x="182880" y="99919"/>
            <a:chExt cx="5408295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数据库</a:t>
              </a:r>
              <a:r>
                <a:rPr lang="en-US" altLang="zh-CN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</a:t>
              </a:r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endParaRPr lang="en-US" altLang="zh-CN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3" y="824230"/>
            <a:ext cx="9053195" cy="509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项目功能实现和接口文档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81480" y="1831340"/>
          <a:ext cx="228600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2" imgW="971550" imgH="800100" progId="Package">
                  <p:embed/>
                </p:oleObj>
              </mc:Choice>
              <mc:Fallback>
                <p:oleObj name="" showAsIcon="1" r:id="rId2" imgW="971550" imgH="80010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1480" y="1831340"/>
                        <a:ext cx="2286000" cy="188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437380" y="2335530"/>
            <a:ext cx="6329680" cy="682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接口文档</a:t>
            </a:r>
            <a:endParaRPr lang="en-US" altLang="zh-CN"/>
          </a:p>
          <a:p>
            <a:pPr algn="ctr"/>
            <a:r>
              <a:rPr lang="en-US" altLang="zh-CN">
                <a:hlinkClick r:id="rId4" action="ppaction://hlinkfile"/>
              </a:rPr>
              <a:t>https://docs.qq.com/doc/DZGhQbEdIWVRidHFl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项目后端代码结构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2051368" y="1252220"/>
            <a:ext cx="8089265" cy="4353560"/>
            <a:chOff x="3234" y="1112"/>
            <a:chExt cx="12739" cy="6856"/>
          </a:xfrm>
        </p:grpSpPr>
        <p:sp>
          <p:nvSpPr>
            <p:cNvPr id="5" name="文本框 4"/>
            <p:cNvSpPr txBox="1"/>
            <p:nvPr/>
          </p:nvSpPr>
          <p:spPr>
            <a:xfrm>
              <a:off x="8695" y="1112"/>
              <a:ext cx="7278" cy="68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/>
                <a:t>controller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存放控制器类（</a:t>
              </a:r>
              <a:r>
                <a:rPr lang="en-US" altLang="zh-CN" sz="1200"/>
                <a:t>Controller</a:t>
              </a:r>
              <a:r>
                <a:rPr lang="zh-CN" altLang="en-US" sz="1200"/>
                <a:t>），处理</a:t>
              </a:r>
              <a:r>
                <a:rPr lang="en-US" altLang="zh-CN" sz="1200"/>
                <a:t>HTTP</a:t>
              </a:r>
              <a:r>
                <a:rPr lang="zh-CN" altLang="en-US" sz="1200"/>
                <a:t>请求并返回响应。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cors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用于配置允许哪些跨域请求。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intercepter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存放拦截器类，处理请求前后的逻辑，例如用户身份验证。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jwt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与</a:t>
              </a:r>
              <a:r>
                <a:rPr lang="en-US" altLang="zh-CN" sz="1200"/>
                <a:t>JWT</a:t>
              </a:r>
              <a:r>
                <a:rPr lang="zh-CN" altLang="en-US" sz="1200"/>
                <a:t>（</a:t>
              </a:r>
              <a:r>
                <a:rPr lang="en-US" altLang="zh-CN" sz="1200"/>
                <a:t>JSON Web Token</a:t>
              </a:r>
              <a:r>
                <a:rPr lang="zh-CN" altLang="en-US" sz="1200"/>
                <a:t>）相关的逻辑，用于身份验证和授权。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mapper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使用</a:t>
              </a:r>
              <a:r>
                <a:rPr lang="en-US" altLang="zh-CN" sz="1200"/>
                <a:t>Mapper</a:t>
              </a:r>
              <a:r>
                <a:rPr lang="zh-CN" altLang="en-US" sz="1200"/>
                <a:t>类操作数据库。与数据库表映射的接口存放在这里。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model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存放数据模型，表示项目中的实体类。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service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存放服务层代码，处理业务逻辑。</a:t>
              </a:r>
              <a:endParaRPr lang="zh-CN" altLang="en-US" sz="1200"/>
            </a:p>
            <a:p>
              <a:endParaRPr lang="en-US" altLang="zh-CN" sz="1200"/>
            </a:p>
            <a:p>
              <a:r>
                <a:rPr lang="en-US" altLang="zh-CN" sz="1200"/>
                <a:t>util</a:t>
              </a:r>
              <a:r>
                <a:rPr lang="zh-CN" altLang="en-US" sz="1200"/>
                <a:t>：</a:t>
              </a:r>
              <a:endParaRPr lang="zh-CN" altLang="en-US" sz="1200"/>
            </a:p>
            <a:p>
              <a:r>
                <a:rPr lang="zh-CN" altLang="en-US" sz="1200"/>
                <a:t>存放一些通用功能的工具类，例如请求响应格式、日期处理等。</a:t>
              </a:r>
              <a:endParaRPr lang="zh-CN" altLang="en-US" sz="1200"/>
            </a:p>
            <a:p>
              <a:endParaRPr lang="zh-CN" altLang="en-US" sz="1200"/>
            </a:p>
            <a:p>
              <a:r>
                <a:rPr lang="en-US" altLang="zh-CN" sz="1200">
                  <a:sym typeface="+mn-ea"/>
                </a:rPr>
                <a:t>resources/mapper</a:t>
              </a:r>
              <a:r>
                <a:rPr lang="zh-CN" altLang="en-US" sz="1200">
                  <a:sym typeface="+mn-ea"/>
                </a:rPr>
                <a:t>：</a:t>
              </a:r>
              <a:endParaRPr lang="zh-CN" altLang="en-US" sz="1200"/>
            </a:p>
            <a:p>
              <a:r>
                <a:rPr lang="zh-CN" altLang="en-US" sz="1200">
                  <a:sym typeface="+mn-ea"/>
                </a:rPr>
                <a:t>存放与数据库表映射的</a:t>
              </a:r>
              <a:r>
                <a:rPr lang="en-US" altLang="zh-CN" sz="1200">
                  <a:sym typeface="+mn-ea"/>
                </a:rPr>
                <a:t>XML</a:t>
              </a:r>
              <a:r>
                <a:rPr lang="zh-CN" altLang="en-US" sz="1200">
                  <a:sym typeface="+mn-ea"/>
                </a:rPr>
                <a:t>文件</a:t>
              </a:r>
              <a:endParaRPr lang="zh-CN" altLang="en-US" sz="12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" y="1674"/>
              <a:ext cx="3912" cy="57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2880" y="245969"/>
            <a:ext cx="5408295" cy="460375"/>
            <a:chOff x="182880" y="99919"/>
            <a:chExt cx="5408295" cy="460375"/>
          </a:xfrm>
        </p:grpSpPr>
        <p:sp>
          <p:nvSpPr>
            <p:cNvPr id="10" name="文本框 9"/>
            <p:cNvSpPr txBox="1"/>
            <p:nvPr/>
          </p:nvSpPr>
          <p:spPr>
            <a:xfrm>
              <a:off x="357505" y="99919"/>
              <a:ext cx="5233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项目用户验证部分</a:t>
              </a:r>
              <a:endParaRPr lang="zh-CN" altLang="en-US" sz="2400" b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023600" y="5571067"/>
            <a:ext cx="960149" cy="959764"/>
            <a:chOff x="318982" y="378394"/>
            <a:chExt cx="1301567" cy="1316029"/>
          </a:xfrm>
        </p:grpSpPr>
        <p:sp>
          <p:nvSpPr>
            <p:cNvPr id="23" name="椭圆 22"/>
            <p:cNvSpPr/>
            <p:nvPr/>
          </p:nvSpPr>
          <p:spPr>
            <a:xfrm>
              <a:off x="883406" y="950049"/>
              <a:ext cx="172720" cy="172720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982" y="378394"/>
              <a:ext cx="1301567" cy="1316029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495425" y="949960"/>
            <a:ext cx="345186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@Configuration</a:t>
            </a:r>
            <a:endParaRPr lang="en-US" altLang="zh-CN" sz="900"/>
          </a:p>
          <a:p>
            <a:r>
              <a:rPr lang="en-US" altLang="zh-CN" sz="900"/>
              <a:t>public class CorsConfig implements WebMvcConfigurer {</a:t>
            </a:r>
            <a:endParaRPr lang="en-US" altLang="zh-CN" sz="900"/>
          </a:p>
          <a:p>
            <a:r>
              <a:rPr lang="en-US" altLang="zh-CN" sz="900"/>
              <a:t>//  </a:t>
            </a:r>
            <a:r>
              <a:rPr lang="zh-CN" altLang="en-US" sz="900"/>
              <a:t>重写</a:t>
            </a:r>
            <a:r>
              <a:rPr lang="en-US" altLang="zh-CN" sz="900"/>
              <a:t>WebMvcConfigurer</a:t>
            </a:r>
            <a:r>
              <a:rPr lang="zh-CN" altLang="en-US" sz="900"/>
              <a:t>，设置全局跨域</a:t>
            </a:r>
            <a:endParaRPr lang="zh-CN" altLang="en-US" sz="900"/>
          </a:p>
          <a:p>
            <a:r>
              <a:rPr lang="en-US" altLang="zh-CN" sz="900"/>
              <a:t>    @Bean</a:t>
            </a:r>
            <a:endParaRPr lang="en-US" altLang="zh-CN" sz="900"/>
          </a:p>
          <a:p>
            <a:r>
              <a:rPr lang="en-US" altLang="zh-CN" sz="900"/>
              <a:t>    public WebMvcConfigurer configurer() {</a:t>
            </a:r>
            <a:endParaRPr lang="en-US" altLang="zh-CN" sz="900"/>
          </a:p>
          <a:p>
            <a:r>
              <a:rPr lang="en-US" altLang="zh-CN" sz="900"/>
              <a:t>        return new WebMvcConfigurer() {</a:t>
            </a:r>
            <a:endParaRPr lang="en-US" altLang="zh-CN" sz="900"/>
          </a:p>
          <a:p>
            <a:r>
              <a:rPr lang="en-US" altLang="zh-CN" sz="900"/>
              <a:t>            public void addCorsMappings(CorsRegistry registry) {</a:t>
            </a:r>
            <a:endParaRPr lang="en-US" altLang="zh-CN" sz="900"/>
          </a:p>
          <a:p>
            <a:r>
              <a:rPr lang="en-US" altLang="zh-CN" sz="900"/>
              <a:t>                registry.addMapping("/**")</a:t>
            </a:r>
            <a:endParaRPr lang="en-US" altLang="zh-CN" sz="900"/>
          </a:p>
          <a:p>
            <a:r>
              <a:rPr lang="en-US" altLang="zh-CN" sz="900"/>
              <a:t>                        .allowedOrigins("*")</a:t>
            </a:r>
            <a:endParaRPr lang="en-US" altLang="zh-CN" sz="900"/>
          </a:p>
          <a:p>
            <a:r>
              <a:rPr lang="en-US" altLang="zh-CN" sz="900"/>
              <a:t>                        .allowedMethods("*")</a:t>
            </a:r>
            <a:endParaRPr lang="en-US" altLang="zh-CN" sz="900"/>
          </a:p>
          <a:p>
            <a:r>
              <a:rPr lang="en-US" altLang="zh-CN" sz="900"/>
              <a:t>                        .allowedHeaders("*")</a:t>
            </a:r>
            <a:endParaRPr lang="en-US" altLang="zh-CN" sz="900"/>
          </a:p>
          <a:p>
            <a:r>
              <a:rPr lang="en-US" altLang="zh-CN" sz="900"/>
              <a:t>                        .maxAge(3600L);</a:t>
            </a:r>
            <a:endParaRPr lang="en-US" altLang="zh-CN" sz="900"/>
          </a:p>
          <a:p>
            <a:r>
              <a:rPr lang="en-US" altLang="zh-CN" sz="900"/>
              <a:t>            }</a:t>
            </a:r>
            <a:endParaRPr lang="en-US" altLang="zh-CN" sz="900"/>
          </a:p>
          <a:p>
            <a:r>
              <a:rPr lang="en-US" altLang="zh-CN" sz="900"/>
              <a:t>        };</a:t>
            </a:r>
            <a:endParaRPr lang="en-US" altLang="zh-CN" sz="900"/>
          </a:p>
          <a:p>
            <a:r>
              <a:rPr lang="en-US" altLang="zh-CN" sz="900"/>
              <a:t>    }</a:t>
            </a:r>
            <a:endParaRPr lang="en-US" altLang="zh-CN" sz="900"/>
          </a:p>
          <a:p>
            <a:endParaRPr lang="en-US" altLang="zh-CN" sz="900"/>
          </a:p>
          <a:p>
            <a:r>
              <a:rPr lang="en-US" altLang="zh-CN" sz="900"/>
              <a:t>//  </a:t>
            </a:r>
            <a:r>
              <a:rPr lang="zh-CN" altLang="en-US" sz="900"/>
              <a:t>注册拦截器</a:t>
            </a:r>
            <a:endParaRPr lang="zh-CN" altLang="en-US" sz="900"/>
          </a:p>
          <a:p>
            <a:r>
              <a:rPr lang="en-US" altLang="zh-CN" sz="900"/>
              <a:t>    @Override</a:t>
            </a:r>
            <a:endParaRPr lang="en-US" altLang="zh-CN" sz="900"/>
          </a:p>
          <a:p>
            <a:r>
              <a:rPr lang="en-US" altLang="zh-CN" sz="900"/>
              <a:t>    public void addInterceptors(InterceptorRegistry registry) {</a:t>
            </a:r>
            <a:endParaRPr lang="en-US" altLang="zh-CN" sz="900"/>
          </a:p>
          <a:p>
            <a:r>
              <a:rPr lang="en-US" altLang="zh-CN" sz="900"/>
              <a:t>        InterceptorRegistration ir =</a:t>
            </a:r>
            <a:endParaRPr lang="en-US" altLang="zh-CN" sz="900"/>
          </a:p>
          <a:p>
            <a:r>
              <a:rPr lang="en-US" altLang="zh-CN" sz="900"/>
              <a:t>                registry.addInterceptor(new LoginInterceptor());</a:t>
            </a:r>
            <a:endParaRPr lang="en-US" altLang="zh-CN" sz="900"/>
          </a:p>
          <a:p>
            <a:r>
              <a:rPr lang="en-US" altLang="zh-CN" sz="900"/>
              <a:t>        //</a:t>
            </a:r>
            <a:r>
              <a:rPr lang="zh-CN" altLang="en-US" sz="900"/>
              <a:t>添加拦截内容</a:t>
            </a:r>
            <a:endParaRPr lang="zh-CN" altLang="en-US" sz="900"/>
          </a:p>
          <a:p>
            <a:r>
              <a:rPr lang="en-US" altLang="zh-CN" sz="900"/>
              <a:t>        ir.addPathPatterns("/**");</a:t>
            </a:r>
            <a:endParaRPr lang="en-US" altLang="zh-CN" sz="900"/>
          </a:p>
          <a:p>
            <a:r>
              <a:rPr lang="en-US" altLang="zh-CN" sz="900"/>
              <a:t>        //</a:t>
            </a:r>
            <a:r>
              <a:rPr lang="zh-CN" altLang="en-US" sz="900"/>
              <a:t>添加不拦截内容</a:t>
            </a:r>
            <a:endParaRPr lang="zh-CN" altLang="en-US" sz="900"/>
          </a:p>
          <a:p>
            <a:r>
              <a:rPr lang="en-US" altLang="zh-CN" sz="900"/>
              <a:t>        ir.excludePathPatterns("/login/loginIn",</a:t>
            </a:r>
            <a:endParaRPr lang="en-US" altLang="zh-CN" sz="900"/>
          </a:p>
          <a:p>
            <a:r>
              <a:rPr lang="en-US" altLang="zh-CN" sz="900"/>
              <a:t>                "/login/loginOut",</a:t>
            </a:r>
            <a:endParaRPr lang="en-US" altLang="zh-CN" sz="900"/>
          </a:p>
          <a:p>
            <a:r>
              <a:rPr lang="en-US" altLang="zh-CN" sz="900"/>
              <a:t>                "/login/sendCaptcha",</a:t>
            </a:r>
            <a:endParaRPr lang="en-US" altLang="zh-CN" sz="900"/>
          </a:p>
          <a:p>
            <a:r>
              <a:rPr lang="en-US" altLang="zh-CN" sz="900"/>
              <a:t>                "/login/register",</a:t>
            </a:r>
            <a:endParaRPr lang="en-US" altLang="zh-CN" sz="900"/>
          </a:p>
          <a:p>
            <a:r>
              <a:rPr lang="en-US" altLang="zh-CN" sz="900"/>
              <a:t>                "/login/findPassword",</a:t>
            </a:r>
            <a:endParaRPr lang="en-US" altLang="zh-CN" sz="900"/>
          </a:p>
          <a:p>
            <a:r>
              <a:rPr lang="en-US" altLang="zh-CN" sz="900"/>
              <a:t>                "/club/queryClubListPublic",</a:t>
            </a:r>
            <a:endParaRPr lang="en-US" altLang="zh-CN" sz="900"/>
          </a:p>
          <a:p>
            <a:r>
              <a:rPr lang="en-US" altLang="zh-CN" sz="900"/>
              <a:t>                "/club/queryClubInfoById",</a:t>
            </a:r>
            <a:endParaRPr lang="en-US" altLang="zh-CN" sz="900"/>
          </a:p>
          <a:p>
            <a:r>
              <a:rPr lang="en-US" altLang="zh-CN" sz="900"/>
              <a:t>                "/notice/queryNoticeListPublic",</a:t>
            </a:r>
            <a:endParaRPr lang="en-US" altLang="zh-CN" sz="900"/>
          </a:p>
          <a:p>
            <a:r>
              <a:rPr lang="en-US" altLang="zh-CN" sz="900"/>
              <a:t>                "/notice/queryNoticeById",</a:t>
            </a:r>
            <a:endParaRPr lang="en-US" altLang="zh-CN" sz="900"/>
          </a:p>
          <a:p>
            <a:r>
              <a:rPr lang="en-US" altLang="zh-CN" sz="900"/>
              <a:t>                "/leaveInfo/queryLeaveInfoListByClubId",</a:t>
            </a:r>
            <a:endParaRPr lang="en-US" altLang="zh-CN" sz="900"/>
          </a:p>
          <a:p>
            <a:r>
              <a:rPr lang="en-US" altLang="zh-CN" sz="900"/>
              <a:t>                "/public/uploadImg"</a:t>
            </a:r>
            <a:endParaRPr lang="en-US" altLang="zh-CN" sz="900"/>
          </a:p>
          <a:p>
            <a:r>
              <a:rPr lang="en-US" altLang="zh-CN" sz="900"/>
              <a:t>                );</a:t>
            </a:r>
            <a:endParaRPr lang="en-US" altLang="zh-CN" sz="900"/>
          </a:p>
          <a:p>
            <a:r>
              <a:rPr lang="en-US" altLang="zh-CN" sz="900"/>
              <a:t>    }</a:t>
            </a:r>
            <a:endParaRPr lang="en-US" altLang="zh-CN" sz="900"/>
          </a:p>
          <a:p>
            <a:r>
              <a:rPr lang="en-US" altLang="zh-CN" sz="900"/>
              <a:t>}</a:t>
            </a:r>
            <a:endParaRPr lang="en-US" altLang="zh-CN" sz="900"/>
          </a:p>
        </p:txBody>
      </p:sp>
      <p:sp>
        <p:nvSpPr>
          <p:cNvPr id="8" name="文本框 7"/>
          <p:cNvSpPr txBox="1"/>
          <p:nvPr/>
        </p:nvSpPr>
        <p:spPr>
          <a:xfrm>
            <a:off x="5926455" y="195580"/>
            <a:ext cx="424561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@Component</a:t>
            </a:r>
            <a:endParaRPr lang="en-US" altLang="zh-CN" sz="800"/>
          </a:p>
          <a:p>
            <a:r>
              <a:rPr lang="en-US" altLang="zh-CN" sz="800"/>
              <a:t>public class LoginInterceptor implements HandlerInterceptor {</a:t>
            </a:r>
            <a:endParaRPr lang="en-US" altLang="zh-CN" sz="800"/>
          </a:p>
          <a:p>
            <a:r>
              <a:rPr lang="en-US" altLang="zh-CN" sz="800"/>
              <a:t>    @Override</a:t>
            </a:r>
            <a:endParaRPr lang="en-US" altLang="zh-CN" sz="800"/>
          </a:p>
          <a:p>
            <a:r>
              <a:rPr lang="en-US" altLang="zh-CN" sz="800"/>
              <a:t>    public boolean preHandle(HttpServletRequest request,</a:t>
            </a:r>
            <a:endParaRPr lang="en-US" altLang="zh-CN" sz="800"/>
          </a:p>
          <a:p>
            <a:r>
              <a:rPr lang="en-US" altLang="zh-CN" sz="800"/>
              <a:t>                             HttpServletResponse response,</a:t>
            </a:r>
            <a:endParaRPr lang="en-US" altLang="zh-CN" sz="800"/>
          </a:p>
          <a:p>
            <a:r>
              <a:rPr lang="en-US" altLang="zh-CN" sz="800"/>
              <a:t>                             Object handler) throws Exception {</a:t>
            </a:r>
            <a:endParaRPr lang="en-US" altLang="zh-CN" sz="800"/>
          </a:p>
          <a:p>
            <a:r>
              <a:rPr lang="en-US" altLang="zh-CN" sz="800"/>
              <a:t>        //</a:t>
            </a:r>
            <a:r>
              <a:rPr lang="zh-CN" altLang="en-US" sz="800"/>
              <a:t>拦截器进行判断放行</a:t>
            </a:r>
            <a:endParaRPr lang="zh-CN" altLang="en-US" sz="800"/>
          </a:p>
          <a:p>
            <a:r>
              <a:rPr lang="en-US" altLang="zh-CN" sz="800"/>
              <a:t>        if(request.getMethod().equalsIgnoreCase("OPTIONS")){</a:t>
            </a:r>
            <a:endParaRPr lang="en-US" altLang="zh-CN" sz="800"/>
          </a:p>
          <a:p>
            <a:r>
              <a:rPr lang="en-US" altLang="zh-CN" sz="800"/>
              <a:t>            return true;</a:t>
            </a:r>
            <a:endParaRPr lang="en-US" altLang="zh-CN" sz="800"/>
          </a:p>
          <a:p>
            <a:r>
              <a:rPr lang="en-US" altLang="zh-CN" sz="800"/>
              <a:t>        }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/>
              <a:t>        //</a:t>
            </a:r>
            <a:r>
              <a:rPr lang="zh-CN" altLang="en-US" sz="800"/>
              <a:t>如果是图片</a:t>
            </a:r>
            <a:endParaRPr lang="zh-CN" altLang="en-US" sz="800"/>
          </a:p>
          <a:p>
            <a:r>
              <a:rPr lang="en-US" altLang="zh-CN" sz="800"/>
              <a:t>        if(request.getRequestURI().contains("images")){</a:t>
            </a:r>
            <a:endParaRPr lang="en-US" altLang="zh-CN" sz="800"/>
          </a:p>
          <a:p>
            <a:r>
              <a:rPr lang="en-US" altLang="zh-CN" sz="800"/>
              <a:t>            return true;</a:t>
            </a:r>
            <a:endParaRPr lang="en-US" altLang="zh-CN" sz="800"/>
          </a:p>
          <a:p>
            <a:r>
              <a:rPr lang="en-US" altLang="zh-CN" sz="800"/>
              <a:t>        }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/>
              <a:t>        //</a:t>
            </a:r>
            <a:r>
              <a:rPr lang="zh-CN" altLang="en-US" sz="800"/>
              <a:t>获取</a:t>
            </a:r>
            <a:r>
              <a:rPr lang="en-US" altLang="zh-CN" sz="800"/>
              <a:t>token</a:t>
            </a:r>
            <a:endParaRPr lang="en-US" altLang="zh-CN" sz="800"/>
          </a:p>
          <a:p>
            <a:r>
              <a:rPr lang="en-US" altLang="zh-CN" sz="800"/>
              <a:t>        String token = request.getHeader("token");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/>
              <a:t>        if(token == null || token.isEmpty()){</a:t>
            </a:r>
            <a:endParaRPr lang="en-US" altLang="zh-CN" sz="800"/>
          </a:p>
          <a:p>
            <a:r>
              <a:rPr lang="en-US" altLang="zh-CN" sz="800"/>
              <a:t>            return false;</a:t>
            </a:r>
            <a:endParaRPr lang="en-US" altLang="zh-CN" sz="800"/>
          </a:p>
          <a:p>
            <a:r>
              <a:rPr lang="en-US" altLang="zh-CN" sz="800"/>
              <a:t>        }else {</a:t>
            </a:r>
            <a:endParaRPr lang="en-US" altLang="zh-CN" sz="800"/>
          </a:p>
          <a:p>
            <a:r>
              <a:rPr lang="en-US" altLang="zh-CN" sz="800"/>
              <a:t>            System.out.println("token = " + token);</a:t>
            </a:r>
            <a:endParaRPr lang="en-US" altLang="zh-CN" sz="800"/>
          </a:p>
          <a:p>
            <a:r>
              <a:rPr lang="en-US" altLang="zh-CN" sz="800"/>
              <a:t>            //</a:t>
            </a:r>
            <a:r>
              <a:rPr lang="zh-CN" altLang="en-US" sz="800"/>
              <a:t>验证是否有效</a:t>
            </a:r>
            <a:endParaRPr lang="zh-CN" altLang="en-US" sz="800"/>
          </a:p>
          <a:p>
            <a:r>
              <a:rPr lang="en-US" altLang="zh-CN" sz="800"/>
              <a:t>            int res = JWUtil.checkToken(token);</a:t>
            </a:r>
            <a:endParaRPr lang="en-US" altLang="zh-CN" sz="800"/>
          </a:p>
          <a:p>
            <a:r>
              <a:rPr lang="en-US" altLang="zh-CN" sz="800"/>
              <a:t>            if (res == 20000){</a:t>
            </a:r>
            <a:endParaRPr lang="en-US" altLang="zh-CN" sz="800"/>
          </a:p>
          <a:p>
            <a:r>
              <a:rPr lang="en-US" altLang="zh-CN" sz="800"/>
              <a:t>                //token</a:t>
            </a:r>
            <a:r>
              <a:rPr lang="zh-CN" altLang="en-US" sz="800"/>
              <a:t>续期</a:t>
            </a:r>
            <a:endParaRPr lang="zh-CN" altLang="en-US" sz="800"/>
          </a:p>
          <a:p>
            <a:r>
              <a:rPr lang="en-US" altLang="zh-CN" sz="800"/>
              <a:t>                User user = new User();</a:t>
            </a:r>
            <a:endParaRPr lang="en-US" altLang="zh-CN" sz="800"/>
          </a:p>
          <a:p>
            <a:r>
              <a:rPr lang="en-US" altLang="zh-CN" sz="800"/>
              <a:t>                user.setUserId(JWUtil.getUserId(token));</a:t>
            </a:r>
            <a:endParaRPr lang="en-US" altLang="zh-CN" sz="800"/>
          </a:p>
          <a:p>
            <a:r>
              <a:rPr lang="en-US" altLang="zh-CN" sz="800"/>
              <a:t>                user.setType(JWUtil.getType(token));</a:t>
            </a:r>
            <a:endParaRPr lang="en-US" altLang="zh-CN" sz="800"/>
          </a:p>
          <a:p>
            <a:r>
              <a:rPr lang="en-US" altLang="zh-CN" sz="800"/>
              <a:t>                user.setUserName(JWUtil.getUserName(token));</a:t>
            </a:r>
            <a:endParaRPr lang="en-US" altLang="zh-CN" sz="800"/>
          </a:p>
          <a:p>
            <a:r>
              <a:rPr lang="en-US" altLang="zh-CN" sz="800"/>
              <a:t>                token=JWUtil.generateToken(user);</a:t>
            </a:r>
            <a:endParaRPr lang="en-US" altLang="zh-CN" sz="800"/>
          </a:p>
          <a:p>
            <a:r>
              <a:rPr lang="en-US" altLang="zh-CN" sz="800"/>
              <a:t>                response.addHeader("token", token);</a:t>
            </a:r>
            <a:endParaRPr lang="en-US" altLang="zh-CN" sz="800"/>
          </a:p>
          <a:p>
            <a:r>
              <a:rPr lang="en-US" altLang="zh-CN" sz="800"/>
              <a:t>                response.setHeader("Access-Control-Expose-Headers", "token");</a:t>
            </a:r>
            <a:endParaRPr lang="en-US" altLang="zh-CN" sz="800"/>
          </a:p>
          <a:p>
            <a:r>
              <a:rPr lang="en-US" altLang="zh-CN" sz="800"/>
              <a:t>                return true;</a:t>
            </a:r>
            <a:endParaRPr lang="en-US" altLang="zh-CN" sz="800"/>
          </a:p>
          <a:p>
            <a:r>
              <a:rPr lang="en-US" altLang="zh-CN" sz="800"/>
              <a:t>            }else if(res == 50008){</a:t>
            </a:r>
            <a:endParaRPr lang="en-US" altLang="zh-CN" sz="800"/>
          </a:p>
          <a:p>
            <a:r>
              <a:rPr lang="en-US" altLang="zh-CN" sz="800"/>
              <a:t>                response.setHeader("code", "50008");</a:t>
            </a:r>
            <a:endParaRPr lang="en-US" altLang="zh-CN" sz="800"/>
          </a:p>
          <a:p>
            <a:r>
              <a:rPr lang="en-US" altLang="zh-CN" sz="800"/>
              <a:t>                response.setHeader("message", "invalid token!");</a:t>
            </a:r>
            <a:endParaRPr lang="en-US" altLang="zh-CN" sz="800"/>
          </a:p>
          <a:p>
            <a:r>
              <a:rPr lang="en-US" altLang="zh-CN" sz="800"/>
              <a:t>                response.setHeader("Access-Control-Expose-Headers", "code,message");</a:t>
            </a:r>
            <a:endParaRPr lang="en-US" altLang="zh-CN" sz="800"/>
          </a:p>
          <a:p>
            <a:r>
              <a:rPr lang="en-US" altLang="zh-CN" sz="800"/>
              <a:t>                return false;</a:t>
            </a:r>
            <a:endParaRPr lang="en-US" altLang="zh-CN" sz="800"/>
          </a:p>
          <a:p>
            <a:r>
              <a:rPr lang="en-US" altLang="zh-CN" sz="800"/>
              <a:t>            }else if(res == 500014){</a:t>
            </a:r>
            <a:endParaRPr lang="en-US" altLang="zh-CN" sz="800"/>
          </a:p>
          <a:p>
            <a:r>
              <a:rPr lang="en-US" altLang="zh-CN" sz="800"/>
              <a:t>                response.setHeader("code", "500014");</a:t>
            </a:r>
            <a:endParaRPr lang="en-US" altLang="zh-CN" sz="800"/>
          </a:p>
          <a:p>
            <a:r>
              <a:rPr lang="en-US" altLang="zh-CN" sz="800"/>
              <a:t>                response.setHeader("message", "token is expired!");</a:t>
            </a:r>
            <a:endParaRPr lang="en-US" altLang="zh-CN" sz="800"/>
          </a:p>
          <a:p>
            <a:r>
              <a:rPr lang="en-US" altLang="zh-CN" sz="800"/>
              <a:t>                response.setHeader("Access-Control-Expose-Headers", "code,message");</a:t>
            </a:r>
            <a:endParaRPr lang="en-US" altLang="zh-CN" sz="800"/>
          </a:p>
          <a:p>
            <a:r>
              <a:rPr lang="en-US" altLang="zh-CN" sz="800"/>
              <a:t>                return false;</a:t>
            </a:r>
            <a:endParaRPr lang="en-US" altLang="zh-CN" sz="800"/>
          </a:p>
          <a:p>
            <a:r>
              <a:rPr lang="en-US" altLang="zh-CN" sz="800"/>
              <a:t>            }else {</a:t>
            </a:r>
            <a:endParaRPr lang="en-US" altLang="zh-CN" sz="800"/>
          </a:p>
          <a:p>
            <a:r>
              <a:rPr lang="en-US" altLang="zh-CN" sz="800"/>
              <a:t>                response.setHeader("code", "500020");</a:t>
            </a:r>
            <a:endParaRPr lang="en-US" altLang="zh-CN" sz="800"/>
          </a:p>
          <a:p>
            <a:r>
              <a:rPr lang="en-US" altLang="zh-CN" sz="800"/>
              <a:t>                response.setHeader("message", "other token error!");</a:t>
            </a:r>
            <a:endParaRPr lang="en-US" altLang="zh-CN" sz="800"/>
          </a:p>
          <a:p>
            <a:r>
              <a:rPr lang="en-US" altLang="zh-CN" sz="800"/>
              <a:t>                response.setHeader("Access-Control-Expose-Headers", "code,message");</a:t>
            </a:r>
            <a:endParaRPr lang="en-US" altLang="zh-CN" sz="800"/>
          </a:p>
          <a:p>
            <a:r>
              <a:rPr lang="en-US" altLang="zh-CN" sz="800"/>
              <a:t>                return false;</a:t>
            </a:r>
            <a:endParaRPr lang="en-US" altLang="zh-CN" sz="800"/>
          </a:p>
          <a:p>
            <a:r>
              <a:rPr lang="en-US" altLang="zh-CN" sz="800"/>
              <a:t>            }</a:t>
            </a:r>
            <a:endParaRPr lang="en-US" altLang="zh-CN" sz="800"/>
          </a:p>
          <a:p>
            <a:r>
              <a:rPr lang="en-US" altLang="zh-CN" sz="800"/>
              <a:t>        }</a:t>
            </a:r>
            <a:endParaRPr lang="en-US" altLang="zh-CN" sz="800"/>
          </a:p>
          <a:p>
            <a:r>
              <a:rPr lang="en-US" altLang="zh-CN" sz="800"/>
              <a:t>    }</a:t>
            </a:r>
            <a:endParaRPr lang="en-US" altLang="zh-CN" sz="800"/>
          </a:p>
          <a:p>
            <a:r>
              <a:rPr lang="en-US" altLang="zh-CN" sz="800"/>
              <a:t>}</a:t>
            </a:r>
            <a:endParaRPr lang="en-US" altLang="zh-CN" sz="800"/>
          </a:p>
          <a:p>
            <a:endParaRPr lang="en-US" altLang="zh-CN" sz="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1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2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3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4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5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3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4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5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6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6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7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70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71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72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73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oZGlkIjoiOWNlZTcxMjkzOWRiZWI1M2U5ODlkYmYwYTA4MDhhZjMifQ=="/>
</p:tagLst>
</file>

<file path=ppt/tags/tag8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ags/tag9.xml><?xml version="1.0" encoding="utf-8"?>
<p:tagLst xmlns:p="http://schemas.openxmlformats.org/presentationml/2006/main">
  <p:tag name="KSO_WM_DIAGRAM_VIRTUALLY_FRAME" val="{&quot;height&quot;:227.85212598425196,&quot;left&quot;:169.37149606299212,&quot;top&quot;:112.42755905511811,&quot;width&quot;:588.000078740157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4714</Words>
  <Application>WPS 演示</Application>
  <PresentationFormat>宽屏</PresentationFormat>
  <Paragraphs>345</Paragraphs>
  <Slides>33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Segoe UI Semilight</vt:lpstr>
      <vt:lpstr>思源宋体 Heavy</vt:lpstr>
      <vt:lpstr>等线</vt:lpstr>
      <vt:lpstr>微软雅黑</vt:lpstr>
      <vt:lpstr>Arial Unicode MS</vt:lpstr>
      <vt:lpstr>等线 Light</vt:lpstr>
      <vt:lpstr>Calibri</vt:lpstr>
      <vt:lpstr>Office 主题​​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符昨天夹温度计</dc:creator>
  <cp:lastModifiedBy>企业用户_814016810</cp:lastModifiedBy>
  <cp:revision>127</cp:revision>
  <dcterms:created xsi:type="dcterms:W3CDTF">2019-05-02T12:53:00Z</dcterms:created>
  <dcterms:modified xsi:type="dcterms:W3CDTF">2025-01-04T13:34:40Z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99DDEC6B4365487381E6279BE72C15C8_12</vt:lpwstr>
  </property>
  <property fmtid="{D5CDD505-2E9C-101B-9397-08002B2CF9AE}" pid="3" name="KSOProductBuildVer">
    <vt:lpwstr>2052-12.1.0.19302</vt:lpwstr>
  </property>
</Properties>
</file>